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</p:sldIdLst>
  <p:sldSz cy="6858000" cx="9144000"/>
  <p:notesSz cx="6858000" cy="9144000"/>
  <p:defaultTextStyle>
    <a:defPPr lvl="0">
      <a:defRPr lang="es-MX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62433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67981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17767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917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31114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70101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1256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1852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109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51987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6132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F83F9-5100-4084-89CA-D2984656F947}" type="datetimeFigureOut">
              <a:rPr lang="es-MX" smtClean="0"/>
              <a:t>21/08/2023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3B509-D91B-4BCA-A571-576A72AB973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0748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1095023" y="817583"/>
            <a:ext cx="69651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sz="2800" b="1" dirty="0"/>
              <a:t>CURRICULUM VITAE</a:t>
            </a:r>
            <a:endParaRPr sz="2800" b="1" dirty="0"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713160" y="1888836"/>
            <a:ext cx="7992900" cy="45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MX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C.P.C.  </a:t>
            </a:r>
            <a:r>
              <a:rPr lang="es-MX" sz="18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Rocio</a:t>
            </a:r>
            <a:r>
              <a:rPr lang="es-MX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Elizabeth Leyva Valdés</a:t>
            </a:r>
            <a:endParaRPr sz="1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-MX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Contador Público egresada de la Universidad Autónoma del Estado de Morelos; </a:t>
            </a:r>
            <a:endParaRPr dirty="0"/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-MX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Licenciada en Negocios Internacionales por el Instituto Politécnico Nacional.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-MX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Maestrante en Contribuciones por la Universidad Mexicana de Educación a Distancia.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-MX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Profesional Certificado como oficial de cumplimiento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-MX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DESARROLLO PROFESIONAL</a:t>
            </a:r>
            <a:endParaRPr sz="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1" u="sng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-MX" sz="1200" dirty="0">
                <a:solidFill>
                  <a:schemeClr val="dk1"/>
                </a:solidFill>
              </a:rPr>
              <a:t>Consultor y Asesor en las áreas de </a:t>
            </a:r>
            <a:r>
              <a:rPr lang="es-MX" sz="1200" dirty="0"/>
              <a:t>C</a:t>
            </a:r>
            <a:r>
              <a:rPr lang="es-MX" sz="1200" dirty="0">
                <a:solidFill>
                  <a:schemeClr val="dk1"/>
                </a:solidFill>
              </a:rPr>
              <a:t>ontabilidad, Auditor</a:t>
            </a:r>
            <a:r>
              <a:rPr lang="es-MX" sz="1200" dirty="0"/>
              <a:t>ía, </a:t>
            </a:r>
            <a:r>
              <a:rPr lang="es-MX" sz="1200" dirty="0">
                <a:solidFill>
                  <a:schemeClr val="dk1"/>
                </a:solidFill>
              </a:rPr>
              <a:t>Control Interno y en Prevención de Lavado de Dinero desde 20</a:t>
            </a:r>
            <a:r>
              <a:rPr lang="es-MX" sz="1200" dirty="0"/>
              <a:t>05</a:t>
            </a:r>
            <a:r>
              <a:rPr lang="es-MX" sz="1200" dirty="0">
                <a:solidFill>
                  <a:schemeClr val="dk1"/>
                </a:solidFill>
              </a:rPr>
              <a:t> en:</a:t>
            </a:r>
            <a:endParaRPr dirty="0"/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es-MX" sz="1200" dirty="0">
                <a:solidFill>
                  <a:schemeClr val="dk1"/>
                </a:solidFill>
              </a:rPr>
              <a:t>RENDON LEYVA Y ASOCIADOS Socio Director de la firma.</a:t>
            </a:r>
            <a:endParaRPr sz="800" dirty="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es-MX" sz="1200" dirty="0">
                <a:solidFill>
                  <a:schemeClr val="dk1"/>
                </a:solidFill>
              </a:rPr>
              <a:t>ASESORES CORPORATIVOS CAFIG, S.C., Socio Director de la firma.</a:t>
            </a:r>
            <a:endParaRPr sz="800" dirty="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es-MX" sz="1200" dirty="0">
                <a:solidFill>
                  <a:schemeClr val="dk1"/>
                </a:solidFill>
              </a:rPr>
              <a:t>GRUPO  SPEEDEE DE MEXICO., Asesora de la empresa.</a:t>
            </a:r>
          </a:p>
          <a:p>
            <a:pPr>
              <a:spcBef>
                <a:spcPts val="240"/>
              </a:spcBef>
              <a:buClr>
                <a:schemeClr val="dk1"/>
              </a:buClr>
              <a:buSzPts val="1200"/>
              <a:buFont typeface="Calibri"/>
              <a:buChar char="•"/>
            </a:pPr>
            <a:r>
              <a:rPr lang="es-MX" sz="1200" dirty="0">
                <a:solidFill>
                  <a:schemeClr val="dk1"/>
                </a:solidFill>
              </a:rPr>
              <a:t>TECHEMET DE MEXICO., Asesora de la empresa.</a:t>
            </a:r>
            <a:endParaRPr dirty="0"/>
          </a:p>
          <a:p>
            <a:pPr marL="342900" lvl="0" indent="-3429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es-MX" sz="1200" dirty="0">
                <a:solidFill>
                  <a:schemeClr val="dk1"/>
                </a:solidFill>
              </a:rPr>
              <a:t>ESTRATEGIAS AVANZADAS S.C., Asesora de la empresa.</a:t>
            </a:r>
            <a:endParaRPr sz="800" dirty="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es-MX" sz="1200" dirty="0">
                <a:solidFill>
                  <a:schemeClr val="dk1"/>
                </a:solidFill>
              </a:rPr>
              <a:t>AINIVE SOFOM S DE RL DE CV., Asesora de la empresa.</a:t>
            </a:r>
            <a:endParaRPr dirty="0"/>
          </a:p>
          <a:p>
            <a:pPr marL="342900" lvl="0" indent="-3429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es-MX" sz="1200" dirty="0">
                <a:solidFill>
                  <a:schemeClr val="dk1"/>
                </a:solidFill>
              </a:rPr>
              <a:t>REUTTER FG MEXICO, S.A. DE C.V. Asesora de la empresa.</a:t>
            </a:r>
            <a:endParaRPr dirty="0"/>
          </a:p>
          <a:p>
            <a:pPr marL="342900" lvl="0" indent="-3429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es-MX" sz="1200" dirty="0">
                <a:solidFill>
                  <a:schemeClr val="dk1"/>
                </a:solidFill>
              </a:rPr>
              <a:t>CONCEPTO MÓVIL  Auditor del Corporativo</a:t>
            </a:r>
            <a:endParaRPr dirty="0"/>
          </a:p>
          <a:p>
            <a:pPr marL="342900" lvl="0" indent="-3429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es-MX" sz="1200" dirty="0"/>
              <a:t>CONSEJEROS COMERCIALES</a:t>
            </a:r>
            <a:endParaRPr dirty="0"/>
          </a:p>
          <a:p>
            <a:pPr marL="342900" lvl="0" indent="-3429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lang="es-MX" sz="1200" dirty="0">
                <a:solidFill>
                  <a:schemeClr val="dk1"/>
                </a:solidFill>
              </a:rPr>
              <a:t>COLEGIO LAURA VICUÑA</a:t>
            </a:r>
            <a:endParaRPr sz="1200" dirty="0">
              <a:solidFill>
                <a:schemeClr val="dk1"/>
              </a:solidFill>
            </a:endParaRPr>
          </a:p>
          <a:p>
            <a:pPr marL="342900" lvl="0" indent="-292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dirty="0">
              <a:solidFill>
                <a:schemeClr val="dk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52" y="657088"/>
            <a:ext cx="1159821" cy="1231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5381" y="1007466"/>
            <a:ext cx="6965245" cy="451178"/>
          </a:xfrm>
        </p:spPr>
        <p:txBody>
          <a:bodyPr>
            <a:noAutofit/>
          </a:bodyPr>
          <a:lstStyle/>
          <a:p>
            <a:r>
              <a:rPr lang="es-MX" sz="2800" b="1" dirty="0"/>
              <a:t>CURRICULUM VITAE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59" y="2103297"/>
            <a:ext cx="7992888" cy="3914901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800" b="1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C.P.C.  Rocio Elizabeth Leyva Valdés</a:t>
            </a:r>
            <a:endParaRPr lang="es-MX" altLang="es-MX" sz="1400" b="1" dirty="0">
              <a:solidFill>
                <a:schemeClr val="tx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MX" altLang="es-MX" sz="1200" dirty="0">
              <a:solidFill>
                <a:schemeClr val="tx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•"/>
              <a:defRPr/>
            </a:pPr>
            <a:r>
              <a:rPr lang="es-MX" altLang="es-MX" sz="1400" dirty="0">
                <a:ea typeface="Times New Roman" panose="02020603050405020304" pitchFamily="18" charset="0"/>
              </a:rPr>
              <a:t>Socio y miembro del Consejo Directivo del Colegio Profesional de Contadores Públicos en Ecatepec</a:t>
            </a:r>
          </a:p>
          <a:p>
            <a:pPr>
              <a:buFontTx/>
              <a:buChar char="•"/>
              <a:defRPr/>
            </a:pPr>
            <a:r>
              <a:rPr lang="es-MX" altLang="es-MX" sz="1400" dirty="0">
                <a:ea typeface="Times New Roman" panose="02020603050405020304" pitchFamily="18" charset="0"/>
              </a:rPr>
              <a:t>Socio de Instituto de Auditores Internos </a:t>
            </a:r>
          </a:p>
          <a:p>
            <a:pPr>
              <a:buFontTx/>
              <a:buChar char="•"/>
              <a:defRPr/>
            </a:pPr>
            <a:r>
              <a:rPr lang="es-MX" altLang="es-MX" sz="1400" dirty="0">
                <a:ea typeface="Times New Roman" panose="02020603050405020304" pitchFamily="18" charset="0"/>
              </a:rPr>
              <a:t>Socio de la World Compliance Association Capitulo México</a:t>
            </a:r>
          </a:p>
          <a:p>
            <a:pPr>
              <a:buFontTx/>
              <a:buChar char="•"/>
              <a:defRPr/>
            </a:pPr>
            <a:r>
              <a:rPr lang="es-MX" altLang="es-MX" sz="1400" dirty="0">
                <a:ea typeface="Times New Roman" panose="02020603050405020304" pitchFamily="18" charset="0"/>
              </a:rPr>
              <a:t>Miembro de la Comisión en Prevención de Lavado de Dinero COPARMEX.</a:t>
            </a:r>
            <a:endParaRPr lang="es-MX" altLang="es-MX" sz="1400" dirty="0"/>
          </a:p>
          <a:p>
            <a:pPr>
              <a:buFontTx/>
              <a:buChar char="•"/>
              <a:defRPr/>
            </a:pPr>
            <a:r>
              <a:rPr lang="es-MX" altLang="es-MX" sz="1400" dirty="0">
                <a:ea typeface="Times New Roman" panose="02020603050405020304" pitchFamily="18" charset="0"/>
              </a:rPr>
              <a:t>Miembro de la Comisión Fiscal COPARMEX.</a:t>
            </a:r>
          </a:p>
          <a:p>
            <a:pPr>
              <a:buFontTx/>
              <a:buChar char="•"/>
              <a:defRPr/>
            </a:pPr>
            <a:r>
              <a:rPr lang="es-MX" altLang="es-MX" sz="1400" dirty="0">
                <a:ea typeface="Times New Roman" panose="02020603050405020304" pitchFamily="18" charset="0"/>
              </a:rPr>
              <a:t>Miembro de la Comisión de Mujeres Empresarias COPARMEX.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1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CONFERENCISTA A NIVEL NACIONAL E INTERNACIONAL, CONFERENCISTA EN VARIAS CAPACITADORAS DEL PAIS, ASI COMO EN DIFERENTES COLEGIOS DE CONTADORES.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CONDUCTORA DEL PROGRAMA DE RADIO Y TV CONTEXTO EMPRESARIAL. </a:t>
            </a:r>
            <a:endParaRPr lang="es-MX" altLang="es-MX" sz="12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12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>
              <a:buFontTx/>
              <a:buChar char="•"/>
              <a:defRPr/>
            </a:pPr>
            <a:endParaRPr lang="es-MX" altLang="es-MX" sz="800" dirty="0">
              <a:solidFill>
                <a:schemeClr val="tx1"/>
              </a:solidFill>
            </a:endParaRPr>
          </a:p>
          <a:p>
            <a:pPr>
              <a:buFontTx/>
              <a:buChar char="•"/>
              <a:defRPr/>
            </a:pPr>
            <a:endParaRPr lang="es-MX" altLang="es-MX" sz="800" dirty="0"/>
          </a:p>
        </p:txBody>
      </p:sp>
    </p:spTree>
    <p:extLst>
      <p:ext uri="{BB962C8B-B14F-4D97-AF65-F5344CB8AC3E}">
        <p14:creationId xmlns:p14="http://schemas.microsoft.com/office/powerpoint/2010/main" val="290652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